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2" r:id="rId4"/>
    <p:sldId id="259" r:id="rId5"/>
    <p:sldId id="264" r:id="rId6"/>
    <p:sldId id="266" r:id="rId7"/>
    <p:sldId id="269" r:id="rId8"/>
    <p:sldId id="268" r:id="rId9"/>
    <p:sldId id="270" r:id="rId10"/>
    <p:sldId id="272" r:id="rId11"/>
    <p:sldId id="274" r:id="rId12"/>
    <p:sldId id="281" r:id="rId13"/>
    <p:sldId id="275" r:id="rId14"/>
    <p:sldId id="277" r:id="rId15"/>
    <p:sldId id="279" r:id="rId16"/>
    <p:sldId id="280" r:id="rId17"/>
    <p:sldId id="283" r:id="rId18"/>
    <p:sldId id="284" r:id="rId19"/>
    <p:sldId id="25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128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AF02-7D75-4683-87D6-CC34E7FC02DB}" type="datetimeFigureOut">
              <a:rPr lang="zh-CN" altLang="en-US" smtClean="0"/>
              <a:t>2022/7/25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0E4AA-8C89-4BD7-970D-F8BB2C30AF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2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6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6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1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33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5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79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4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7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4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9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4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6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E4AA-8C89-4BD7-970D-F8BB2C30AF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9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66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81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>
            <a:extLst>
              <a:ext uri="{FF2B5EF4-FFF2-40B4-BE49-F238E27FC236}">
                <a16:creationId xmlns:a16="http://schemas.microsoft.com/office/drawing/2014/main" id="{FD439682-B09A-E675-AFA3-E4FA2DD82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168" r="39446" b="59654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AA9653B9-9DED-957A-C4C0-AC5AC94DC84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11557" y="227965"/>
            <a:ext cx="2016784" cy="6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5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应用程序&#10;&#10;描述已自动生成">
            <a:extLst>
              <a:ext uri="{FF2B5EF4-FFF2-40B4-BE49-F238E27FC236}">
                <a16:creationId xmlns:a16="http://schemas.microsoft.com/office/drawing/2014/main" id="{0599F3E7-CA00-42F8-CC97-91B5B8EF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3" t="-230" r="24362" b="230"/>
          <a:stretch/>
        </p:blipFill>
        <p:spPr>
          <a:xfrm>
            <a:off x="0" y="-15816"/>
            <a:ext cx="12192000" cy="6880406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7AD1F4E9-4239-5FFA-C9AA-03F63A584CBD}"/>
              </a:ext>
            </a:extLst>
          </p:cNvPr>
          <p:cNvSpPr txBox="1">
            <a:spLocks/>
          </p:cNvSpPr>
          <p:nvPr/>
        </p:nvSpPr>
        <p:spPr>
          <a:xfrm>
            <a:off x="740230" y="2339001"/>
            <a:ext cx="9144000" cy="19542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0" i="0" kern="1200">
                <a:solidFill>
                  <a:schemeClr val="tx1"/>
                </a:solidFill>
                <a:latin typeface="HarmonyOS Sans SC Medium" pitchFamily="2" charset="-122"/>
                <a:ea typeface="HarmonyOS Sans SC Medium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>
                <a:solidFill>
                  <a:schemeClr val="accent1"/>
                </a:solidFill>
              </a:rPr>
              <a:t>2022</a:t>
            </a:r>
            <a:r>
              <a:rPr kumimoji="1" lang="zh-CN" altLang="en-US" dirty="0">
                <a:solidFill>
                  <a:schemeClr val="accent1"/>
                </a:solidFill>
              </a:rPr>
              <a:t> 牛客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algn="l"/>
            <a:r>
              <a:rPr lang="zh-CN" altLang="en-US" dirty="0"/>
              <a:t>暑期多校训练营</a:t>
            </a:r>
            <a:endParaRPr kumimoji="1" lang="zh-CN" altLang="en-US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4055EA69-3953-2329-D4CD-B2328FE7C7FA}"/>
              </a:ext>
            </a:extLst>
          </p:cNvPr>
          <p:cNvSpPr txBox="1">
            <a:spLocks/>
          </p:cNvSpPr>
          <p:nvPr/>
        </p:nvSpPr>
        <p:spPr>
          <a:xfrm>
            <a:off x="740230" y="4525619"/>
            <a:ext cx="9144000" cy="70220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500" b="0" i="0" kern="1200">
                <a:solidFill>
                  <a:schemeClr val="tx1"/>
                </a:solidFill>
                <a:latin typeface="HarmonyOS Sans SC Medium" pitchFamily="2" charset="-122"/>
                <a:ea typeface="HarmonyOS Sans SC Medium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3500" b="0" i="0" dirty="0">
                <a:latin typeface="HarmonyOS Sans SC Light" pitchFamily="2" charset="-122"/>
                <a:ea typeface="HarmonyOS Sans SC Light" pitchFamily="2" charset="-122"/>
              </a:rPr>
              <a:t>单击此处替换副标题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47E97F7-344D-142B-C87C-6339D19D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" y="829037"/>
            <a:ext cx="3804557" cy="4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038271" y="75442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D</a:t>
            </a:r>
            <a:r>
              <a:rPr kumimoji="1" lang="en-US" altLang="zh-CN" dirty="0"/>
              <a:t> B G I E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A9724-B8FC-DB78-865C-23622153C747}"/>
              </a:ext>
            </a:extLst>
          </p:cNvPr>
          <p:cNvSpPr txBox="1">
            <a:spLocks/>
          </p:cNvSpPr>
          <p:nvPr/>
        </p:nvSpPr>
        <p:spPr>
          <a:xfrm>
            <a:off x="894537" y="201480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题意：给定一棵树和一个起点，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1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号节点为终点，随机选其中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K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条边变成指向终点的单向边，在树上随机游走，求到达终点的期望步数</a:t>
            </a:r>
            <a:endParaRPr lang="en-US" altLang="zh-CN" sz="18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pPr>
              <a:spcBef>
                <a:spcPct val="0"/>
              </a:spcBef>
            </a:pPr>
            <a:endParaRPr lang="en-US" altLang="zh-CN" sz="18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r>
              <a:rPr lang="zh-CN" altLang="en-US" sz="1800" dirty="0"/>
              <a:t>我们知道，从任意一点出发，随机选择一条边移动，在树上移动到其父亲的期望步数为</a:t>
            </a:r>
            <a:r>
              <a:rPr lang="en-US" altLang="zh-CN" sz="1800" dirty="0"/>
              <a:t>2 * </a:t>
            </a:r>
            <a:r>
              <a:rPr lang="zh-CN" altLang="en-US" sz="1800" dirty="0"/>
              <a:t>子树大小</a:t>
            </a:r>
            <a:r>
              <a:rPr lang="en-US" altLang="zh-CN" sz="1800" dirty="0"/>
              <a:t> -1</a:t>
            </a:r>
            <a:r>
              <a:rPr lang="zh-CN" altLang="en-US" sz="1800" dirty="0"/>
              <a:t>，移动到根，就是每一条边的期望步数之和。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之后考虑单向边的影响，单向边对于其下方的子树没有任何影响，但是会使上方的节点的子树大小减少（因为是单向边，不能走到这里，相当于没有这个子树）。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那么我们考虑每个单向边的贡献，如果一条单向边与上方的边之间的没有其它单向边，全都是双向的，那么那么这条单向边对于期望的贡献就是</a:t>
            </a:r>
            <a:r>
              <a:rPr lang="en-US" altLang="zh-CN" sz="1800" dirty="0"/>
              <a:t> -2*</a:t>
            </a:r>
            <a:r>
              <a:rPr lang="zh-CN" altLang="en-US" sz="1800" dirty="0"/>
              <a:t>子树大小。那么我们也要计算产生这种情况的概率作为系数，发现这个概率只与两条边之间的距离有关，所以我们只需某一距离有多少对边即可。发现一条边可以产生的贡献的距离是连续的，所以直接用区间加法统计即可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29438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948337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5400" dirty="0"/>
              <a:t>G</a:t>
            </a:r>
            <a:r>
              <a:rPr kumimoji="1" lang="en-US" altLang="zh-CN" dirty="0"/>
              <a:t> I E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D603E7F-5E76-BD5F-9E31-271CE318BC06}"/>
              </a:ext>
            </a:extLst>
          </p:cNvPr>
          <p:cNvSpPr txBox="1">
            <a:spLocks/>
          </p:cNvSpPr>
          <p:nvPr/>
        </p:nvSpPr>
        <p:spPr>
          <a:xfrm>
            <a:off x="838200" y="201480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题意：给两个凸包，各有速度，求相撞时间。</a:t>
            </a:r>
            <a:endParaRPr lang="en-US" altLang="zh-CN" sz="19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r>
              <a:rPr lang="zh-CN" altLang="en-US" sz="1900" dirty="0"/>
              <a:t>去掉一些特殊情况以后，相当于有一个静止凸包，另一个凸包向一个方向移动，求是否会相撞以及相撞时间。</a:t>
            </a:r>
            <a:endParaRPr lang="en-US" altLang="zh-CN" sz="1900" dirty="0"/>
          </a:p>
          <a:p>
            <a:r>
              <a:rPr lang="zh-CN" altLang="en-US" sz="1900" dirty="0"/>
              <a:t>有多种方法解决这个问题。首先可以明确的是，相撞时一定是某个凸包的顶点与另一个凸包相撞。</a:t>
            </a:r>
            <a:endParaRPr lang="en-US" altLang="zh-CN" sz="1900" dirty="0"/>
          </a:p>
          <a:p>
            <a:r>
              <a:rPr lang="zh-CN" altLang="en-US" sz="1900" dirty="0"/>
              <a:t>根据速度的法向量将凸包分成上下凸壳，枚举另一个凸包顶点，直接</a:t>
            </a:r>
            <a:r>
              <a:rPr lang="en-US" altLang="zh-CN" sz="1900" dirty="0" err="1"/>
              <a:t>lower_bound</a:t>
            </a:r>
            <a:r>
              <a:rPr lang="zh-CN" altLang="en-US" sz="1900" dirty="0"/>
              <a:t>或者扫描线判断其与凸壳的交点。</a:t>
            </a:r>
            <a:endParaRPr lang="en-US" altLang="zh-CN" sz="1900" dirty="0"/>
          </a:p>
          <a:p>
            <a:r>
              <a:rPr lang="zh-CN" altLang="en-US" sz="1900" dirty="0"/>
              <a:t>也可以二分移动距离，将一个凸包拉长，然后求两凸包的闵可夫斯基和判断是否相交。</a:t>
            </a:r>
            <a:endParaRPr lang="en-US" altLang="zh-CN" sz="1900" dirty="0"/>
          </a:p>
          <a:p>
            <a:r>
              <a:rPr lang="zh-CN" altLang="en-US" sz="1900" dirty="0"/>
              <a:t>二分加闵可夫斯基和的做法常数非常大，且有很多精度问题。标程使用</a:t>
            </a:r>
            <a:r>
              <a:rPr lang="en-US" altLang="zh-CN" sz="1900" dirty="0"/>
              <a:t>set</a:t>
            </a:r>
            <a:r>
              <a:rPr lang="zh-CN" altLang="en-US" sz="1900" dirty="0"/>
              <a:t>耗时</a:t>
            </a:r>
            <a:r>
              <a:rPr lang="en-US" altLang="zh-CN" sz="1900" dirty="0"/>
              <a:t>132ms</a:t>
            </a:r>
            <a:r>
              <a:rPr lang="zh-CN" altLang="en-US" sz="1900" dirty="0"/>
              <a:t>，使用扫描线耗时</a:t>
            </a:r>
            <a:r>
              <a:rPr lang="en-US" altLang="zh-CN" sz="1900" dirty="0"/>
              <a:t>52ms</a:t>
            </a:r>
            <a:r>
              <a:rPr lang="zh-CN" altLang="en-US" sz="1900" dirty="0"/>
              <a:t>。如果出现了卡精度和卡时间的问题，可以尝试优化一些细节来解决。</a:t>
            </a: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204961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369659" y="741540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B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I E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D603E7F-5E76-BD5F-9E31-271CE318BC06}"/>
              </a:ext>
            </a:extLst>
          </p:cNvPr>
          <p:cNvSpPr txBox="1">
            <a:spLocks/>
          </p:cNvSpPr>
          <p:nvPr/>
        </p:nvSpPr>
        <p:spPr>
          <a:xfrm>
            <a:off x="838200" y="1774379"/>
            <a:ext cx="10515600" cy="489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题意：需要把</a:t>
            </a:r>
            <a:r>
              <a:rPr lang="en-US" altLang="zh-CN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N</a:t>
            </a: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个人派遣到</a:t>
            </a:r>
            <a:r>
              <a:rPr lang="en-US" altLang="zh-CN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K</a:t>
            </a: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个城市，每个城市需要的人数是固定的。把不同的人派遣到不同城市，代价都是不同的，求最小代价。</a:t>
            </a:r>
            <a:endParaRPr lang="en-US" altLang="zh-CN" sz="19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r>
              <a:rPr lang="zh-CN" altLang="en-US" sz="1900" dirty="0"/>
              <a:t>一个比较朴素的想法就是最小费用最大流，但是复杂度明显是不对的，点数</a:t>
            </a:r>
            <a:r>
              <a:rPr lang="en-US" altLang="zh-CN" sz="1900" dirty="0"/>
              <a:t>1e5</a:t>
            </a:r>
            <a:r>
              <a:rPr lang="zh-CN" altLang="en-US" sz="1900" dirty="0"/>
              <a:t>，边数高达</a:t>
            </a:r>
            <a:r>
              <a:rPr lang="en-US" altLang="zh-CN" sz="1900" dirty="0"/>
              <a:t>1e6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但是我们注意到，增广时，每次的流量只有</a:t>
            </a:r>
            <a:r>
              <a:rPr lang="en-US" altLang="zh-CN" sz="1900" dirty="0"/>
              <a:t>1</a:t>
            </a:r>
            <a:r>
              <a:rPr lang="zh-CN" altLang="en-US" sz="1900" dirty="0"/>
              <a:t>，因为我们把</a:t>
            </a:r>
            <a:r>
              <a:rPr lang="en-US" altLang="zh-CN" sz="1900" dirty="0"/>
              <a:t>N</a:t>
            </a:r>
            <a:r>
              <a:rPr lang="zh-CN" altLang="en-US" sz="1900" dirty="0"/>
              <a:t>个人都看成是不同的。同时这个图只有两层，将一个已经分配好的人换到另一个城市就意味着走一条反向边，再走一条正向边，我们发现这个过程就是复杂度的瓶颈。所以我们考虑把这个繁琐的过程简化，用一条边直接代表正向边</a:t>
            </a:r>
            <a:r>
              <a:rPr lang="en-US" altLang="zh-CN" sz="1900" dirty="0"/>
              <a:t>+</a:t>
            </a:r>
            <a:r>
              <a:rPr lang="zh-CN" altLang="en-US" sz="1900" dirty="0"/>
              <a:t>反向边。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这样我们的图上一共建立</a:t>
            </a:r>
            <a:r>
              <a:rPr lang="en-US" altLang="zh-CN" sz="1900" dirty="0"/>
              <a:t>K</a:t>
            </a:r>
            <a:r>
              <a:rPr lang="zh-CN" altLang="en-US" sz="1900" dirty="0"/>
              <a:t>个点代表</a:t>
            </a:r>
            <a:r>
              <a:rPr lang="en-US" altLang="zh-CN" sz="1900" dirty="0"/>
              <a:t>K</a:t>
            </a:r>
            <a:r>
              <a:rPr lang="zh-CN" altLang="en-US" sz="1900" dirty="0"/>
              <a:t>个城市，我们直接把</a:t>
            </a:r>
            <a:r>
              <a:rPr lang="en-US" altLang="zh-CN" sz="1900" dirty="0"/>
              <a:t>N</a:t>
            </a:r>
            <a:r>
              <a:rPr lang="zh-CN" altLang="en-US" sz="1900" dirty="0"/>
              <a:t>个人先分配到第</a:t>
            </a:r>
            <a:r>
              <a:rPr lang="en-US" altLang="zh-CN" sz="1900" dirty="0"/>
              <a:t>1</a:t>
            </a:r>
            <a:r>
              <a:rPr lang="zh-CN" altLang="en-US" sz="1900" dirty="0"/>
              <a:t>个城市，这样其它城市再从第</a:t>
            </a:r>
            <a:r>
              <a:rPr lang="en-US" altLang="zh-CN" sz="1900" dirty="0"/>
              <a:t>1</a:t>
            </a:r>
            <a:r>
              <a:rPr lang="zh-CN" altLang="en-US" sz="1900" dirty="0"/>
              <a:t>个城市抢人。对于每个人，我可以从当前所在城市变换到其它任意城市，代价就是两者之差，所以一共要建</a:t>
            </a:r>
            <a:r>
              <a:rPr lang="en-US" altLang="zh-CN" sz="1900" dirty="0"/>
              <a:t>K</a:t>
            </a:r>
            <a:r>
              <a:rPr lang="zh-CN" altLang="en-US" sz="1900" dirty="0"/>
              <a:t>条边。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这样我们就发现，图上有很多代价不同的重边。用</a:t>
            </a:r>
            <a:r>
              <a:rPr lang="en-US" altLang="zh-CN" sz="1900" dirty="0"/>
              <a:t>K^2</a:t>
            </a:r>
            <a:r>
              <a:rPr lang="zh-CN" altLang="en-US" sz="1900" dirty="0"/>
              <a:t>个堆维护两点之间的重边，跑</a:t>
            </a:r>
            <a:r>
              <a:rPr lang="en-US" altLang="zh-CN" sz="1900" dirty="0"/>
              <a:t>SPFA</a:t>
            </a:r>
            <a:r>
              <a:rPr lang="zh-CN" altLang="en-US" sz="1900" dirty="0"/>
              <a:t>（最小费用），每转移一个人重新维护一次边表。</a:t>
            </a:r>
            <a:endParaRPr lang="en-US" altLang="zh-CN" sz="1900" dirty="0"/>
          </a:p>
          <a:p>
            <a:r>
              <a:rPr lang="zh-CN" altLang="en-US" sz="1900" dirty="0"/>
              <a:t>复杂度 </a:t>
            </a:r>
            <a:r>
              <a:rPr lang="en-US" altLang="zh-CN" sz="1900" dirty="0"/>
              <a:t>O(N * SPFA(K^2) + N K log(N))</a:t>
            </a:r>
          </a:p>
        </p:txBody>
      </p:sp>
    </p:spTree>
    <p:extLst>
      <p:ext uri="{BB962C8B-B14F-4D97-AF65-F5344CB8AC3E}">
        <p14:creationId xmlns:p14="http://schemas.microsoft.com/office/powerpoint/2010/main" val="247210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948337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I</a:t>
            </a:r>
            <a:r>
              <a:rPr kumimoji="1" lang="en-US" altLang="zh-CN" dirty="0"/>
              <a:t> 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ECB695B-0A0B-88AB-35BA-9BFB4C1969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357" y="1769147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有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solidFill>
                          <a:srgbClr val="00BF80"/>
                        </a:solidFill>
                        <a:latin typeface="Cambria Math" panose="02040503050406030204" pitchFamily="18" charset="0"/>
                        <a:ea typeface="HarmonyOS Sans SC" pitchFamily="2" charset="-122"/>
                        <a:cs typeface="+mj-cs"/>
                      </a:rPr>
                      <m:t>𝑛</m:t>
                    </m:r>
                  </m:oMath>
                </a14:m>
                <a:r>
                  <a:rPr lang="en-US" altLang="zh-CN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 </a:t>
                </a:r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杯饮料，每杯饮料有对应的加料，现在把加料随机放入不同的杯子</a:t>
                </a:r>
                <a:endParaRPr lang="en-US" altLang="zh-CN" sz="1900" dirty="0">
                  <a:solidFill>
                    <a:srgbClr val="00BF80"/>
                  </a:solidFill>
                  <a:ea typeface="HarmonyOS Sans SC" pitchFamily="2" charset="-122"/>
                  <a:cs typeface="+mj-cs"/>
                </a:endParaRPr>
              </a:p>
              <a:p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solidFill>
                          <a:srgbClr val="00BF80"/>
                        </a:solidFill>
                        <a:latin typeface="Cambria Math" panose="02040503050406030204" pitchFamily="18" charset="0"/>
                        <a:ea typeface="HarmonyOS Sans SC" pitchFamily="2" charset="-122"/>
                        <a:cs typeface="+mj-cs"/>
                      </a:rPr>
                      <m:t>𝑥</m:t>
                    </m:r>
                  </m:oMath>
                </a14:m>
                <a:r>
                  <a:rPr lang="en-US" altLang="zh-CN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 </a:t>
                </a:r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表示加了正确的加料的杯数，求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900" i="1" dirty="0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ea typeface="HarmonyOS Sans SC" pitchFamily="2" charset="-122"/>
                            <a:cs typeface="+mj-cs"/>
                          </a:rPr>
                        </m:ctrlPr>
                      </m:sSupPr>
                      <m:e>
                        <m:r>
                          <a:rPr lang="en-US" altLang="zh-CN" sz="1900" dirty="0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ea typeface="HarmonyOS Sans SC" pitchFamily="2" charset="-122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altLang="zh-CN" sz="1900" dirty="0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ea typeface="HarmonyOS Sans SC" pitchFamily="2" charset="-122"/>
                            <a:cs typeface="+mj-cs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 </a:t>
                </a:r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的期望，对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solidFill>
                          <a:srgbClr val="00BF80"/>
                        </a:solidFill>
                        <a:latin typeface="Cambria Math" panose="02040503050406030204" pitchFamily="18" charset="0"/>
                        <a:ea typeface="HarmonyOS Sans SC" pitchFamily="2" charset="-122"/>
                        <a:cs typeface="+mj-cs"/>
                      </a:rPr>
                      <m:t>862118861</m:t>
                    </m:r>
                  </m:oMath>
                </a14:m>
                <a:r>
                  <a:rPr lang="en-US" altLang="zh-CN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 </a:t>
                </a:r>
                <a:r>
                  <a:rPr lang="zh-CN" altLang="en-US" sz="1900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取模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ECB695B-0A0B-88AB-35BA-9BFB4C196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57" y="1769147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406" t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CEBA873-722F-86AA-4594-F0A1668EDB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3730" y="2977321"/>
                <a:ext cx="10515600" cy="270047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900" dirty="0"/>
                  <a:t>实际上答案必定是整数，并且答案就等于</a:t>
                </a:r>
                <a:endParaRPr lang="en-US" altLang="zh-CN" sz="19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en-US" altLang="zh-CN" sz="1900" dirty="0"/>
              </a:p>
              <a:p>
                <a:r>
                  <a:rPr lang="zh-CN" altLang="en-US" sz="1900" dirty="0"/>
                  <a:t>（后面再证）</a:t>
                </a:r>
                <a:endParaRPr lang="pt-BR" altLang="zh-CN" sz="1900" dirty="0"/>
              </a:p>
              <a:p>
                <a:endParaRPr lang="en-US" altLang="zh-CN" sz="1900" dirty="0"/>
              </a:p>
              <a:p>
                <a:r>
                  <a:rPr lang="zh-CN" altLang="en-US" sz="1900" dirty="0"/>
                  <a:t>如果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900" dirty="0"/>
                  <a:t>，答案就是贝尔数的第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900" dirty="0"/>
                  <a:t> </a:t>
                </a:r>
                <a:r>
                  <a:rPr lang="zh-CN" altLang="en-US" sz="1900" dirty="0"/>
                  <a:t>项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9CEBA873-722F-86AA-4594-F0A1668E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30" y="2977321"/>
                <a:ext cx="10515600" cy="2700477"/>
              </a:xfrm>
              <a:prstGeom prst="rect">
                <a:avLst/>
              </a:prstGeom>
              <a:blipFill>
                <a:blip r:embed="rId5"/>
                <a:stretch>
                  <a:fillRect l="-464" t="-2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88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948337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I</a:t>
            </a:r>
            <a:r>
              <a:rPr kumimoji="1" lang="en-US" altLang="zh-CN" dirty="0"/>
              <a:t> 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5FD40C16-313D-7B1A-921F-F29F753B74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69147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900" dirty="0"/>
                  <a:t>注意到模数等于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857×997×1009</m:t>
                    </m:r>
                  </m:oMath>
                </a14:m>
                <a:r>
                  <a:rPr lang="zh-CN" altLang="en-US" sz="1900" dirty="0"/>
                  <a:t>，因此我们可以借助 </a:t>
                </a:r>
                <a:r>
                  <a:rPr lang="en-US" altLang="zh-CN" sz="1900" dirty="0" err="1"/>
                  <a:t>Touchard</a:t>
                </a:r>
                <a:r>
                  <a:rPr lang="en-US" altLang="zh-CN" sz="1900" dirty="0"/>
                  <a:t> </a:t>
                </a:r>
                <a:r>
                  <a:rPr lang="zh-CN" altLang="en-US" sz="1900" dirty="0"/>
                  <a:t>同余计算贝尔数</a:t>
                </a:r>
              </a:p>
              <a:p>
                <a:r>
                  <a:rPr lang="en-US" altLang="zh-CN" sz="1900" dirty="0" err="1"/>
                  <a:t>Touchard</a:t>
                </a:r>
                <a:r>
                  <a:rPr lang="en-US" altLang="zh-CN" sz="1900" dirty="0"/>
                  <a:t> </a:t>
                </a:r>
                <a:r>
                  <a:rPr lang="zh-CN" altLang="en-US" sz="1900" dirty="0"/>
                  <a:t>同余：</a:t>
                </a:r>
                <a:endParaRPr lang="en-US" altLang="zh-CN" sz="19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900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sz="19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900" dirty="0"/>
                  <a:t> 是质数</a:t>
                </a:r>
                <a:endParaRPr lang="en-US" altLang="zh-CN" sz="1900" dirty="0"/>
              </a:p>
              <a:p>
                <a:r>
                  <a:rPr lang="zh-CN" altLang="en-US" sz="1900" dirty="0"/>
                  <a:t>用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1900" dirty="0"/>
                  <a:t> </a:t>
                </a:r>
                <a:r>
                  <a:rPr lang="zh-CN" altLang="en-US" sz="1900" dirty="0"/>
                  <a:t>的科技加速一下，最后中国剩余定理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5FD40C16-313D-7B1A-921F-F29F753B7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69147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464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9EE412EF-2896-1683-0D46-0BB9E0E9B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859834"/>
                <a:ext cx="10515600" cy="284702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900" dirty="0"/>
                  <a:t>如果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900" dirty="0"/>
                  <a:t>，可以先算出贝尔数，然后把多的斯特林数减掉</a:t>
                </a:r>
              </a:p>
              <a:p>
                <a:r>
                  <a:rPr lang="zh-CN" altLang="en-US" sz="1900" dirty="0"/>
                  <a:t>注意到 </a:t>
                </a:r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900" dirty="0"/>
                  <a:t> 并不大，所以可以套用第二类欧拉数的等式：</a:t>
                </a:r>
                <a:endParaRPr lang="en-US" altLang="zh-CN" sz="1900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  <m:r>
                      <a:rPr lang="en-US" altLang="zh-CN" sz="19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9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altLang="zh-CN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9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r>
                                      <a:rPr lang="en-US" altLang="zh-CN" sz="19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</m:e>
                    </m:nary>
                    <m:d>
                      <m:d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9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19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zh-CN" sz="1900" dirty="0"/>
                  <a:t> </a:t>
                </a:r>
                <a:r>
                  <a:rPr lang="zh-CN" altLang="en-US" sz="1900" dirty="0"/>
                  <a:t>是第二类欧拉数，稍后再说</a:t>
                </a:r>
                <a:endParaRPr lang="en-US" altLang="zh-CN" sz="1900" dirty="0"/>
              </a:p>
              <a:p>
                <a:r>
                  <a:rPr lang="zh-CN" altLang="en-US" sz="1900" dirty="0"/>
                  <a:t>预处理一下阶乘之后用 </a:t>
                </a:r>
                <a:r>
                  <a:rPr lang="en-US" altLang="zh-CN" sz="1900" dirty="0"/>
                  <a:t>Lucas </a:t>
                </a:r>
                <a:r>
                  <a:rPr lang="zh-CN" altLang="en-US" sz="1900" dirty="0"/>
                  <a:t>定理算组合数</a:t>
                </a: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9EE412EF-2896-1683-0D46-0BB9E0E9B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9834"/>
                <a:ext cx="10515600" cy="2847023"/>
              </a:xfrm>
              <a:prstGeom prst="rect">
                <a:avLst/>
              </a:prstGeom>
              <a:blipFill>
                <a:blip r:embed="rId5"/>
                <a:stretch>
                  <a:fillRect l="-464" t="-2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76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948337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I</a:t>
            </a:r>
            <a:r>
              <a:rPr kumimoji="1" lang="en-US" altLang="zh-CN" dirty="0"/>
              <a:t> 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A71CA238-6DD5-0A50-33BC-BFCA78D4B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270" y="1774806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900" dirty="0"/>
                  <a:t>第二类欧拉数直接用递推公式计算：</a:t>
                </a:r>
                <a:endParaRPr lang="en-US" altLang="zh-CN" sz="19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zh-CN" sz="1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</m:d>
                      </m:e>
                    </m:d>
                    <m:r>
                      <a:rPr lang="en-US" altLang="zh-CN" sz="190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9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zh-CN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9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19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CN" altLang="en-US" sz="1900" dirty="0"/>
              </a:p>
              <a:p>
                <a:endParaRPr lang="en-US" altLang="zh-CN" sz="1900" dirty="0"/>
              </a:p>
              <a:p>
                <a:r>
                  <a:rPr lang="zh-CN" altLang="en-US" sz="1900" dirty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900" dirty="0"/>
                  <a:t> </a:t>
                </a:r>
                <a:r>
                  <a:rPr lang="zh-CN" altLang="en-US" sz="1900" dirty="0"/>
                  <a:t>是模数的任意一个质因子，复杂度为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900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9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sz="190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900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90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900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9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90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A71CA238-6DD5-0A50-33BC-BFCA78D4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0" y="1774806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464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1948337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I</a:t>
            </a:r>
            <a:r>
              <a:rPr kumimoji="1" lang="en-US" altLang="zh-CN" dirty="0"/>
              <a:t> E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A6AE424-1825-3FF5-8CD7-7ED00D0DBB5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附一个简略证明：</a:t>
            </a:r>
            <a:endParaRPr lang="en-US" altLang="zh-CN" dirty="0"/>
          </a:p>
        </p:txBody>
      </p:sp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8E8388E7-9492-85F5-6C14-FB5FFD1D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65" y="2381106"/>
            <a:ext cx="3371850" cy="4029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A2D411-51EB-5BBE-78EA-2CDAF4901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21" y="2877344"/>
            <a:ext cx="3467100" cy="390525"/>
          </a:xfrm>
          <a:prstGeom prst="rect">
            <a:avLst/>
          </a:prstGeom>
        </p:spPr>
      </p:pic>
      <p:pic>
        <p:nvPicPr>
          <p:cNvPr id="11" name="图片 10" descr="人的脸被修图的截图&#10;&#10;低可信度描述已自动生成">
            <a:extLst>
              <a:ext uri="{FF2B5EF4-FFF2-40B4-BE49-F238E27FC236}">
                <a16:creationId xmlns:a16="http://schemas.microsoft.com/office/drawing/2014/main" id="{C9AEC444-9D68-AA8F-CE5F-E1CA6545A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21" y="3267869"/>
            <a:ext cx="15430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2535850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I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E</a:t>
            </a:r>
            <a:endParaRPr kumimoji="1" lang="zh-CN" altLang="en-US" sz="5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9CB148C-3443-C078-7CF9-A9A8DC390E0D}"/>
              </a:ext>
            </a:extLst>
          </p:cNvPr>
          <p:cNvSpPr txBox="1">
            <a:spLocks/>
          </p:cNvSpPr>
          <p:nvPr/>
        </p:nvSpPr>
        <p:spPr>
          <a:xfrm>
            <a:off x="838200" y="1774379"/>
            <a:ext cx="7033591" cy="489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题意：给一个圆环，上面有一些等长的弦，要在环和弦上放两根不相交的电线，分别</a:t>
            </a:r>
            <a:r>
              <a:rPr lang="en-US" altLang="zh-CN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1~N,2~N-1</a:t>
            </a:r>
            <a:r>
              <a:rPr lang="zh-CN" altLang="en-US" sz="19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。电线必须沿着从小到大的顺序，可以在弦交点处转弯。</a:t>
            </a:r>
            <a:endParaRPr lang="en-US" altLang="zh-CN" sz="19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900" dirty="0"/>
          </a:p>
          <a:p>
            <a:r>
              <a:rPr lang="zh-CN" altLang="en-US" sz="1900" dirty="0"/>
              <a:t>如果我们求出所有交点，并以交点和圆环上的点为节点建图，可以发现这是一个</a:t>
            </a:r>
            <a:r>
              <a:rPr lang="en-US" altLang="zh-CN" sz="1900" dirty="0"/>
              <a:t>DAG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r>
              <a:rPr lang="zh-CN" altLang="en-US" sz="1900" dirty="0"/>
              <a:t>假设两根电线在某一位置相交，我们在它们最早相交的位置，交换它们的后半部分，可以发现这样两根线就分别从</a:t>
            </a:r>
            <a:r>
              <a:rPr lang="en-US" altLang="zh-CN" sz="1900" dirty="0"/>
              <a:t>1~N-1,2~N</a:t>
            </a:r>
            <a:r>
              <a:rPr lang="zh-CN" altLang="en-US" sz="1900" dirty="0"/>
              <a:t>了。所以任何相交的方案与直接错位连接的方案是一一对应的。问题就变成了容斥。</a:t>
            </a:r>
            <a:endParaRPr lang="en-US" altLang="zh-CN" sz="1900" dirty="0"/>
          </a:p>
          <a:p>
            <a:r>
              <a:rPr lang="zh-CN" altLang="en-US" sz="1900" dirty="0"/>
              <a:t>记</a:t>
            </a:r>
            <a:r>
              <a:rPr lang="en-US" altLang="zh-CN" sz="1900" dirty="0"/>
              <a:t>u</a:t>
            </a:r>
            <a:r>
              <a:rPr lang="zh-CN" altLang="en-US" sz="1900" dirty="0"/>
              <a:t>走到</a:t>
            </a:r>
            <a:r>
              <a:rPr lang="en-US" altLang="zh-CN" sz="1900" dirty="0"/>
              <a:t>v</a:t>
            </a:r>
            <a:r>
              <a:rPr lang="zh-CN" altLang="en-US" sz="1900" dirty="0"/>
              <a:t>的方案数为</a:t>
            </a:r>
            <a:r>
              <a:rPr lang="en-US" altLang="zh-CN" sz="1900" dirty="0"/>
              <a:t>f(</a:t>
            </a:r>
            <a:r>
              <a:rPr lang="en-US" altLang="zh-CN" sz="1900" dirty="0" err="1"/>
              <a:t>u,v</a:t>
            </a:r>
            <a:r>
              <a:rPr lang="en-US" altLang="zh-CN" sz="1900" dirty="0"/>
              <a:t>)</a:t>
            </a:r>
            <a:r>
              <a:rPr lang="zh-CN" altLang="en-US" sz="1900" dirty="0"/>
              <a:t>，则答案就是</a:t>
            </a:r>
            <a:r>
              <a:rPr lang="en-US" altLang="zh-CN" sz="1900" dirty="0"/>
              <a:t>f(1,N)*f(2,N-1)-f(1,N-1)*f(2,N)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80C895-6D9E-1231-F234-FECF264BF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65" y="1774379"/>
            <a:ext cx="3272117" cy="33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2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2535850" y="73751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F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D</a:t>
            </a:r>
            <a:r>
              <a:rPr kumimoji="1" lang="en-US" altLang="zh-CN" dirty="0"/>
              <a:t> B </a:t>
            </a:r>
            <a:r>
              <a:rPr kumimoji="1" lang="en-US" altLang="zh-CN" sz="3200" dirty="0"/>
              <a:t>G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I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E</a:t>
            </a:r>
            <a:endParaRPr kumimoji="1" lang="zh-CN" altLang="en-US" sz="5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9CB148C-3443-C078-7CF9-A9A8DC390E0D}"/>
              </a:ext>
            </a:extLst>
          </p:cNvPr>
          <p:cNvSpPr txBox="1">
            <a:spLocks/>
          </p:cNvSpPr>
          <p:nvPr/>
        </p:nvSpPr>
        <p:spPr>
          <a:xfrm>
            <a:off x="815340" y="1559953"/>
            <a:ext cx="7033591" cy="489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 dirty="0"/>
              <a:t>不难发现这个圆环的弦有一些性质</a:t>
            </a:r>
            <a:endParaRPr lang="en-US" altLang="zh-CN" sz="1900" dirty="0"/>
          </a:p>
          <a:p>
            <a:r>
              <a:rPr lang="zh-CN" altLang="en-US" sz="1900" dirty="0"/>
              <a:t>两弦相交的顺序与弦的起始位置正相关。</a:t>
            </a:r>
            <a:endParaRPr lang="en-US" altLang="zh-CN" sz="1900" dirty="0"/>
          </a:p>
          <a:p>
            <a:r>
              <a:rPr lang="zh-CN" altLang="en-US" sz="1900" dirty="0"/>
              <a:t>因为弦长相等，我们可以画出它们的对称线，刚好穿过它们的交点和圆心，所以随着</a:t>
            </a:r>
            <a:r>
              <a:rPr lang="en-US" altLang="zh-CN" sz="1900" dirty="0"/>
              <a:t>EB</a:t>
            </a:r>
            <a:r>
              <a:rPr lang="zh-CN" altLang="en-US" sz="1900" dirty="0"/>
              <a:t>上下滑动，</a:t>
            </a:r>
            <a:r>
              <a:rPr lang="en-US" altLang="zh-CN" sz="1900" dirty="0"/>
              <a:t>H</a:t>
            </a:r>
            <a:r>
              <a:rPr lang="zh-CN" altLang="en-US" sz="1900" dirty="0"/>
              <a:t>也是</a:t>
            </a:r>
            <a:r>
              <a:rPr lang="en-US" altLang="zh-CN" sz="1900" dirty="0"/>
              <a:t>BC</a:t>
            </a:r>
            <a:r>
              <a:rPr lang="zh-CN" altLang="en-US" sz="1900" dirty="0"/>
              <a:t>的中心，</a:t>
            </a:r>
            <a:r>
              <a:rPr lang="en-US" altLang="zh-CN" sz="1900" dirty="0"/>
              <a:t>G</a:t>
            </a:r>
            <a:r>
              <a:rPr lang="zh-CN" altLang="en-US" sz="1900" dirty="0"/>
              <a:t>就是</a:t>
            </a:r>
            <a:r>
              <a:rPr lang="en-US" altLang="zh-CN" sz="1900" dirty="0"/>
              <a:t>AH</a:t>
            </a:r>
            <a:r>
              <a:rPr lang="zh-CN" altLang="en-US" sz="1900" dirty="0"/>
              <a:t>和</a:t>
            </a:r>
            <a:r>
              <a:rPr lang="en-US" altLang="zh-CN" sz="1900" dirty="0"/>
              <a:t>CF</a:t>
            </a:r>
            <a:r>
              <a:rPr lang="zh-CN" altLang="en-US" sz="1900" dirty="0"/>
              <a:t>的交点。</a:t>
            </a:r>
            <a:endParaRPr lang="en-US" altLang="zh-CN" sz="1900" dirty="0"/>
          </a:p>
          <a:p>
            <a:r>
              <a:rPr lang="zh-CN" altLang="en-US" sz="1900" dirty="0"/>
              <a:t>所以判断两弦是否相交，以及相交在什么位置（我们不关心具体位置，只关心顺序）就很简单了。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之后我们假设初始时只有一个圆环，按顺序逐步加入弦，另</a:t>
            </a:r>
            <a:r>
              <a:rPr lang="en-US" altLang="zh-CN" sz="1900" dirty="0"/>
              <a:t>f[</a:t>
            </a:r>
            <a:r>
              <a:rPr lang="en-US" altLang="zh-CN" sz="1900" dirty="0" err="1"/>
              <a:t>i</a:t>
            </a:r>
            <a:r>
              <a:rPr lang="en-US" altLang="zh-CN" sz="1900" dirty="0"/>
              <a:t>]</a:t>
            </a:r>
            <a:r>
              <a:rPr lang="zh-CN" altLang="en-US" sz="1900" dirty="0"/>
              <a:t>表示当前第</a:t>
            </a:r>
            <a:r>
              <a:rPr lang="en-US" altLang="zh-CN" sz="1900" dirty="0" err="1"/>
              <a:t>i</a:t>
            </a:r>
            <a:r>
              <a:rPr lang="zh-CN" altLang="en-US" sz="1900" dirty="0"/>
              <a:t>个弦的最后一个交点的方案数，</a:t>
            </a:r>
            <a:r>
              <a:rPr lang="en-US" altLang="zh-CN" sz="1900" dirty="0" err="1"/>
              <a:t>dp</a:t>
            </a:r>
            <a:r>
              <a:rPr lang="zh-CN" altLang="en-US" sz="1900" dirty="0"/>
              <a:t>即</a:t>
            </a:r>
            <a:r>
              <a:rPr lang="zh-CN" altLang="en-US" sz="1900"/>
              <a:t>可。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dirty="0"/>
              <a:t>复杂度 </a:t>
            </a:r>
            <a:r>
              <a:rPr lang="en-US" altLang="zh-CN" sz="1900" dirty="0"/>
              <a:t>O(N + M ^2)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80C895-6D9E-1231-F234-FECF264BF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876" y="1073294"/>
            <a:ext cx="2454924" cy="2514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05225E-FA3C-AC2C-B557-824D4B07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226" y="3623541"/>
            <a:ext cx="2877849" cy="268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D7953244-4848-9572-B7BF-5E56D035E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" t="-230" r="53706" b="230"/>
          <a:stretch/>
        </p:blipFill>
        <p:spPr>
          <a:xfrm>
            <a:off x="0" y="-15816"/>
            <a:ext cx="12192000" cy="6880406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CAC3CB9A-0E5F-599C-FC0C-9480F630AE86}"/>
              </a:ext>
            </a:extLst>
          </p:cNvPr>
          <p:cNvSpPr txBox="1">
            <a:spLocks/>
          </p:cNvSpPr>
          <p:nvPr/>
        </p:nvSpPr>
        <p:spPr>
          <a:xfrm>
            <a:off x="1524000" y="3125301"/>
            <a:ext cx="9144000" cy="10280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i="0" kern="1200">
                <a:solidFill>
                  <a:schemeClr val="accent1"/>
                </a:solidFill>
                <a:latin typeface="HarmonyOS Sans SC" pitchFamily="2" charset="-122"/>
                <a:ea typeface="HarmonyOS Sans SC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THANKS</a:t>
            </a:r>
            <a:r>
              <a:rPr kumimoji="1" lang="zh-CN" altLang="en-US" dirty="0"/>
              <a:t>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E7A752-FE38-704F-ECC8-9916D649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29" y="2291917"/>
            <a:ext cx="2988624" cy="334344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387A1C7A-39BB-5B72-4092-0EC2235768BC}"/>
              </a:ext>
            </a:extLst>
          </p:cNvPr>
          <p:cNvSpPr txBox="1">
            <a:spLocks/>
          </p:cNvSpPr>
          <p:nvPr/>
        </p:nvSpPr>
        <p:spPr>
          <a:xfrm>
            <a:off x="3933590" y="4247028"/>
            <a:ext cx="3848101" cy="10280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i="0" kern="1200">
                <a:solidFill>
                  <a:schemeClr val="accent1"/>
                </a:solidFill>
                <a:latin typeface="HarmonyOS Sans SC" pitchFamily="2" charset="-122"/>
                <a:ea typeface="HarmonyOS Sans SC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200" b="0" spc="600" dirty="0">
                <a:latin typeface="HarmonyOS Sans SC Light" pitchFamily="2" charset="-122"/>
                <a:ea typeface="HarmonyOS Sans SC Light" pitchFamily="2" charset="-122"/>
              </a:rPr>
              <a:t>AC.NOWCODER.COM</a:t>
            </a:r>
            <a:endParaRPr kumimoji="1" lang="zh-CN" altLang="en-US" sz="1200" b="0" spc="600" dirty="0">
              <a:latin typeface="HarmonyOS Sans SC Light" pitchFamily="2" charset="-122"/>
              <a:ea typeface="HarmonyOS Sans SC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57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838200" y="672960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zh-CN" altLang="en-US" dirty="0"/>
              <a:t>通过人数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E5F7CC4-CC11-E96D-6B25-15A68758DC70}"/>
              </a:ext>
            </a:extLst>
          </p:cNvPr>
          <p:cNvSpPr txBox="1">
            <a:spLocks/>
          </p:cNvSpPr>
          <p:nvPr/>
        </p:nvSpPr>
        <p:spPr>
          <a:xfrm>
            <a:off x="815340" y="1226139"/>
            <a:ext cx="10515600" cy="54563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Medium" pitchFamily="2" charset="-122"/>
                <a:ea typeface="HarmonyOS Sans SC Medium" pitchFamily="2" charset="-122"/>
              </a:rPr>
              <a:t>C 1262/6144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A 867/2407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J 464/3889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H 213/1946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F 101/1013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D 27/66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B 18/417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G 8/492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I 4/102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spc="0" dirty="0">
                <a:solidFill>
                  <a:schemeClr val="tx2"/>
                </a:solidFill>
                <a:latin typeface="HarmonyOS Sans SC Light" pitchFamily="2" charset="-122"/>
                <a:ea typeface="HarmonyOS Sans SC Light" pitchFamily="2" charset="-122"/>
              </a:rPr>
              <a:t>E 3/18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800" b="0" i="0" spc="0" dirty="0">
              <a:solidFill>
                <a:schemeClr val="tx2"/>
              </a:solidFill>
              <a:latin typeface="HarmonyOS Sans SC Light" pitchFamily="2" charset="-122"/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dirty="0">
                <a:solidFill>
                  <a:schemeClr val="tx2"/>
                </a:solidFill>
                <a:ea typeface="HarmonyOS Sans SC Light" pitchFamily="2" charset="-122"/>
              </a:rPr>
              <a:t>我们的期望：</a:t>
            </a:r>
            <a:endParaRPr kumimoji="1" lang="en-US" altLang="zh-CN" sz="18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没有队伍</a:t>
            </a:r>
            <a:r>
              <a:rPr kumimoji="1" lang="en-US" altLang="zh-CN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AK                       ×     </a:t>
            </a: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两个队</a:t>
            </a:r>
            <a:r>
              <a:rPr kumimoji="1" lang="en-US" altLang="zh-CN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AK</a:t>
            </a: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了，</a:t>
            </a:r>
            <a:r>
              <a:rPr kumimoji="1" lang="en-US" altLang="zh-CN" dirty="0" err="1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tql</a:t>
            </a: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每道题都过队伍过            √     </a:t>
            </a:r>
            <a:br>
              <a:rPr kumimoji="1" lang="en-US" altLang="zh-CN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</a:b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队伍数随题数指数下降     √    算是完成了一半，以意想不到的方式</a:t>
            </a: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没有很长的代码                √</a:t>
            </a: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r>
              <a:rPr kumimoji="1" lang="zh-CN" altLang="en-US" dirty="0">
                <a:solidFill>
                  <a:schemeClr val="tx2"/>
                </a:solidFill>
                <a:ea typeface="HarmonyOS Sans SC Light" pitchFamily="2" charset="-122"/>
                <a:cs typeface="+mj-cs"/>
              </a:rPr>
              <a:t>所以出了很多要想比较久的题</a:t>
            </a: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defRPr/>
            </a:pPr>
            <a:endParaRPr kumimoji="1" lang="en-US" altLang="zh-CN" dirty="0">
              <a:solidFill>
                <a:schemeClr val="tx2"/>
              </a:solidFill>
              <a:ea typeface="HarmonyOS Sans SC Light" pitchFamily="2" charset="-122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100" b="0" i="0" spc="0" dirty="0">
              <a:solidFill>
                <a:schemeClr val="tx2"/>
              </a:solidFill>
              <a:latin typeface="HarmonyOS Sans SC Light" pitchFamily="2" charset="-122"/>
              <a:ea typeface="HarmonyOS Sans SC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15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838200" y="79333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zh-CN" altLang="en-US" dirty="0"/>
              <a:t>反思和谢罪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E5F7CC4-CC11-E96D-6B25-15A68758DC70}"/>
              </a:ext>
            </a:extLst>
          </p:cNvPr>
          <p:cNvSpPr txBox="1">
            <a:spLocks/>
          </p:cNvSpPr>
          <p:nvPr/>
        </p:nvSpPr>
        <p:spPr>
          <a:xfrm>
            <a:off x="815340" y="1346519"/>
            <a:ext cx="10515600" cy="512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spc="0" dirty="0">
                <a:solidFill>
                  <a:schemeClr val="tx2"/>
                </a:solidFill>
                <a:latin typeface="HarmonyOS Sans SC Medium" pitchFamily="2" charset="-122"/>
                <a:ea typeface="HarmonyOS Sans SC Medium" pitchFamily="2" charset="-122"/>
              </a:rPr>
              <a:t>出题人英语不好，</a:t>
            </a:r>
            <a:r>
              <a:rPr kumimoji="1" lang="en-US" altLang="zh-CN" sz="2000" b="0" i="0" spc="0" dirty="0">
                <a:solidFill>
                  <a:schemeClr val="tx2"/>
                </a:solidFill>
                <a:latin typeface="HarmonyOS Sans SC Medium" pitchFamily="2" charset="-122"/>
                <a:ea typeface="HarmonyOS Sans SC Medium" pitchFamily="2" charset="-122"/>
              </a:rPr>
              <a:t>A</a:t>
            </a:r>
            <a:r>
              <a:rPr kumimoji="1" lang="zh-CN" altLang="en-US" sz="2000" b="0" i="0" spc="0" dirty="0">
                <a:solidFill>
                  <a:schemeClr val="tx2"/>
                </a:solidFill>
                <a:latin typeface="HarmonyOS Sans SC Medium" pitchFamily="2" charset="-122"/>
                <a:ea typeface="HarmonyOS Sans SC Medium" pitchFamily="2" charset="-122"/>
              </a:rPr>
              <a:t>题面有错误导致大家看不懂</a:t>
            </a:r>
            <a:endParaRPr kumimoji="1" lang="en-US" altLang="zh-CN" sz="20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dirty="0">
                <a:solidFill>
                  <a:schemeClr val="tx2"/>
                </a:solidFill>
                <a:ea typeface="HarmonyOS Sans SC Light" pitchFamily="2" charset="-122"/>
              </a:rPr>
              <a:t>F</a:t>
            </a:r>
            <a:r>
              <a:rPr kumimoji="1" lang="zh-CN" altLang="en-US" sz="2000" dirty="0">
                <a:solidFill>
                  <a:schemeClr val="tx2"/>
                </a:solidFill>
                <a:ea typeface="HarmonyOS Sans SC Light" pitchFamily="2" charset="-122"/>
              </a:rPr>
              <a:t>题数据超过范围了，导致了大概</a:t>
            </a:r>
            <a:r>
              <a:rPr kumimoji="1" lang="en-US" altLang="zh-CN" sz="2000" dirty="0">
                <a:solidFill>
                  <a:schemeClr val="tx2"/>
                </a:solidFill>
                <a:ea typeface="HarmonyOS Sans SC Light" pitchFamily="2" charset="-122"/>
              </a:rPr>
              <a:t>7</a:t>
            </a:r>
            <a:r>
              <a:rPr kumimoji="1" lang="zh-CN" altLang="en-US" sz="2000" dirty="0">
                <a:solidFill>
                  <a:schemeClr val="tx2"/>
                </a:solidFill>
                <a:ea typeface="HarmonyOS Sans SC Light" pitchFamily="2" charset="-122"/>
              </a:rPr>
              <a:t>个队伍段错误</a:t>
            </a:r>
            <a:r>
              <a:rPr kumimoji="1" lang="en-US" altLang="zh-CN" sz="2000" dirty="0">
                <a:solidFill>
                  <a:schemeClr val="tx2"/>
                </a:solidFill>
                <a:ea typeface="HarmonyOS Sans SC Light" pitchFamily="2" charset="-122"/>
              </a:rPr>
              <a:t>/</a:t>
            </a:r>
            <a:r>
              <a:rPr kumimoji="1" lang="zh-CN" altLang="en-US" sz="2000" dirty="0">
                <a:solidFill>
                  <a:schemeClr val="tx2"/>
                </a:solidFill>
                <a:ea typeface="HarmonyOS Sans SC Light" pitchFamily="2" charset="-122"/>
              </a:rPr>
              <a:t>答案错误，耽误了半个小时，对不起</a:t>
            </a:r>
            <a:endParaRPr kumimoji="1" lang="en-US" altLang="zh-CN" sz="20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dirty="0">
                <a:solidFill>
                  <a:schemeClr val="tx2"/>
                </a:solidFill>
                <a:ea typeface="HarmonyOS Sans SC Light" pitchFamily="2" charset="-122"/>
              </a:rPr>
              <a:t>C</a:t>
            </a:r>
            <a:r>
              <a:rPr kumimoji="1" lang="zh-CN" altLang="en-US" sz="2000" dirty="0">
                <a:solidFill>
                  <a:schemeClr val="tx2"/>
                </a:solidFill>
                <a:ea typeface="HarmonyOS Sans SC Light" pitchFamily="2" charset="-122"/>
              </a:rPr>
              <a:t>题看上去在卡常数，但其实不是</a:t>
            </a:r>
            <a:endParaRPr kumimoji="1" lang="en-US" altLang="zh-CN" sz="20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6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dirty="0">
                <a:solidFill>
                  <a:schemeClr val="tx2"/>
                </a:solidFill>
                <a:ea typeface="HarmonyOS Sans SC Light" pitchFamily="2" charset="-122"/>
              </a:rPr>
              <a:t>对不起！！</a:t>
            </a:r>
            <a:endParaRPr kumimoji="1" lang="en-US" altLang="zh-CN" sz="20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6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6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100" dirty="0">
                <a:solidFill>
                  <a:schemeClr val="tx2"/>
                </a:solidFill>
                <a:ea typeface="HarmonyOS Sans SC Light" pitchFamily="2" charset="-122"/>
              </a:rPr>
              <a:t>想找点借口：</a:t>
            </a:r>
            <a:endParaRPr kumimoji="1" lang="en-US" altLang="zh-CN" sz="11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900" dirty="0">
                <a:solidFill>
                  <a:schemeClr val="tx2"/>
                </a:solidFill>
                <a:ea typeface="HarmonyOS Sans SC Light" pitchFamily="2" charset="-122"/>
              </a:rPr>
              <a:t>验题的时候确实都看懂了，没预料到</a:t>
            </a:r>
            <a:endParaRPr kumimoji="1" lang="en-US" altLang="zh-CN" sz="9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900" dirty="0">
                <a:solidFill>
                  <a:schemeClr val="tx2"/>
                </a:solidFill>
                <a:ea typeface="HarmonyOS Sans SC Light" pitchFamily="2" charset="-122"/>
              </a:rPr>
              <a:t>C</a:t>
            </a:r>
            <a:r>
              <a:rPr kumimoji="1" lang="zh-CN" altLang="en-US" sz="900" dirty="0">
                <a:solidFill>
                  <a:schemeClr val="tx2"/>
                </a:solidFill>
                <a:ea typeface="HarmonyOS Sans SC Light" pitchFamily="2" charset="-122"/>
              </a:rPr>
              <a:t>题本来本地跑的时候数据出的比较大，在</a:t>
            </a:r>
            <a:r>
              <a:rPr kumimoji="1" lang="en-US" altLang="zh-CN" sz="900" dirty="0" err="1">
                <a:solidFill>
                  <a:schemeClr val="tx2"/>
                </a:solidFill>
                <a:ea typeface="HarmonyOS Sans SC Light" pitchFamily="2" charset="-122"/>
              </a:rPr>
              <a:t>oj</a:t>
            </a:r>
            <a:r>
              <a:rPr kumimoji="1" lang="zh-CN" altLang="en-US" sz="900" dirty="0">
                <a:solidFill>
                  <a:schemeClr val="tx2"/>
                </a:solidFill>
                <a:ea typeface="HarmonyOS Sans SC Light" pitchFamily="2" charset="-122"/>
              </a:rPr>
              <a:t>上爆内存了改小了一点，但是本地三倍以上差距，到</a:t>
            </a:r>
            <a:r>
              <a:rPr kumimoji="1" lang="en-US" altLang="zh-CN" sz="900" dirty="0" err="1">
                <a:solidFill>
                  <a:schemeClr val="tx2"/>
                </a:solidFill>
                <a:ea typeface="HarmonyOS Sans SC Light" pitchFamily="2" charset="-122"/>
              </a:rPr>
              <a:t>oj</a:t>
            </a:r>
            <a:r>
              <a:rPr kumimoji="1" lang="zh-CN" altLang="en-US" sz="900" dirty="0">
                <a:solidFill>
                  <a:schemeClr val="tx2"/>
                </a:solidFill>
                <a:ea typeface="HarmonyOS Sans SC Light" pitchFamily="2" charset="-122"/>
              </a:rPr>
              <a:t>上只有两倍了</a:t>
            </a:r>
            <a:endParaRPr kumimoji="1" lang="en-US" altLang="zh-CN" sz="9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900" dirty="0">
              <a:solidFill>
                <a:schemeClr val="tx2"/>
              </a:solidFill>
              <a:ea typeface="HarmonyOS Sans SC Light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1600" dirty="0">
              <a:solidFill>
                <a:schemeClr val="tx2"/>
              </a:solidFill>
              <a:ea typeface="HarmonyOS Sans SC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59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894537" y="602658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5400" dirty="0"/>
              <a:t>C</a:t>
            </a:r>
            <a:r>
              <a:rPr kumimoji="1" lang="en-US" altLang="zh-CN" dirty="0"/>
              <a:t> A J H F D B G I E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52B390D-EC13-323B-BAEF-F014C222403D}"/>
              </a:ext>
            </a:extLst>
          </p:cNvPr>
          <p:cNvSpPr txBox="1">
            <a:spLocks/>
          </p:cNvSpPr>
          <p:nvPr/>
        </p:nvSpPr>
        <p:spPr>
          <a:xfrm>
            <a:off x="894537" y="1667654"/>
            <a:ext cx="10515600" cy="4783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题意：</a:t>
            </a:r>
            <a:endParaRPr lang="en-US" altLang="zh-C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个字符串，求一个将他们拼接起来的方案，使得结果的字典序最小。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一个简单的做法是，对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个字符串排序，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前面的条件是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ab&lt;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。使用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stable_sort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可以保证复杂度为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O(|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S|log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。该做法的正确性请各位自行证明。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考虑如何优化上述排序过程。将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个字符串建一个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trie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。对于两个字符串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 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，不妨设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|a| &lt; |b|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。如果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不是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的前缀，则可以直接比较二者在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序的大小；否则，可以用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Z-algorithm(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也称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exkmp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来判断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的大小关系。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因此我们可以维护一个有序的链表，按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序依次将字符串插入链表中。对于一个字符串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，找到他的所有出现过的前缀，可以在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O(|s|)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的时间复杂度内求出每个前缀在自己前面还是后面（如果相等，可以任意规定是前面还是后面）。假如在自己前面的前缀集合为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，在自己后面的集合为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则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中所有元素在链表里必然是相邻的，且一定位于链表末尾。证明：如果不满足这个条件，说明存在一个其他元素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，和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中的元素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B1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，满足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B1&lt;x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。如果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的前缀，则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，因此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x&lt;s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；否则，由于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序中位于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前面，所以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x&lt;s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。总之，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x&lt;s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，而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B1&gt;s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，和前面的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B1&lt;x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矛盾。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44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894537" y="602658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5400" dirty="0"/>
              <a:t>C</a:t>
            </a:r>
            <a:r>
              <a:rPr kumimoji="1" lang="en-US" altLang="zh-CN" dirty="0"/>
              <a:t> A J H F D B G I E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52B390D-EC13-323B-BAEF-F014C222403D}"/>
              </a:ext>
            </a:extLst>
          </p:cNvPr>
          <p:cNvSpPr txBox="1">
            <a:spLocks/>
          </p:cNvSpPr>
          <p:nvPr/>
        </p:nvSpPr>
        <p:spPr>
          <a:xfrm>
            <a:off x="894537" y="1667654"/>
            <a:ext cx="10515600" cy="4783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题意：</a:t>
            </a:r>
            <a:endParaRPr lang="en-US" altLang="zh-C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个字符串，求一个将他们拼接起来的方案，使得结果的字典序最小。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一个简单的做法是，对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个字符串排序，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前面的条件是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ab&lt;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。使用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stable_sort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可以保证复杂度为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O(|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S|log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。该做法的正确性请各位自行证明。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因此我们可以维护一个有序的链表，按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dfs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序依次将字符串插入链表中。对于一个字符串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，找到他的所有出现过的前缀，可以在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O(|s|)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的时间复杂度内求出每个前缀在自己前面还是后面（如果相等，可以任意规定是前面还是后面）。假如在自己前面的前缀集合为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，在自己后面的集合为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因此可以找出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中在链表里最靠前的元素，将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插进链表中。总复杂度是线性的。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由于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judge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不太稳，担心卡常数影响队伍体验，时限开得松。最后结果是暴力排序也让过了，作为一个简单题。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534844" y="71215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A</a:t>
            </a:r>
            <a:r>
              <a:rPr kumimoji="1" lang="en-US" altLang="zh-CN" dirty="0"/>
              <a:t> J H F D B G I 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52B390D-EC13-323B-BAEF-F014C2224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37" y="1667654"/>
                <a:ext cx="10515600" cy="478307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0" i="0" kern="1200">
                    <a:solidFill>
                      <a:srgbClr val="00BF80"/>
                    </a:solidFill>
                    <a:latin typeface="HarmonyOS Sans SC" pitchFamily="2" charset="-122"/>
                    <a:ea typeface="HarmonyOS Sans SC" pitchFamily="2" charset="-122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题意：</a:t>
                </a:r>
                <a:endParaRPr lang="en-US" altLang="zh-CN" sz="1800" dirty="0"/>
              </a:p>
              <a:p>
                <a:pPr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给出两棵编号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1-n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的树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A B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，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A B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树上每个节点均有一个权值，给出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k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个关键点的编号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rgbClr val="00BF80"/>
                        </a:solidFill>
                        <a:latin typeface="Cambria Math" panose="02040503050406030204" pitchFamily="18" charset="0"/>
                        <a:cs typeface="+mj-cs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BF80"/>
                            </a:solidFill>
                            <a:latin typeface="Cambria Math" panose="02040503050406030204" pitchFamily="18" charset="0"/>
                            <a:cs typeface="+mj-c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，问有多少种方案使得去掉恰好一个关键点使得剩余关键点在树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A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上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LCA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的权值大于树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B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上</a:t>
                </a:r>
                <a:r>
                  <a:rPr lang="en-US" altLang="zh-CN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LCA</a:t>
                </a:r>
                <a:r>
                  <a:rPr lang="zh-CN" altLang="en-US" dirty="0">
                    <a:solidFill>
                      <a:srgbClr val="00BF80"/>
                    </a:solidFill>
                    <a:ea typeface="HarmonyOS Sans SC" pitchFamily="2" charset="-122"/>
                    <a:cs typeface="+mj-cs"/>
                  </a:rPr>
                  <a:t>的权值。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预处理出关键点序列的在树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B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上的前缀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和后缀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，枚举去掉的关键节点并使用前后缀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算出剩余节点的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LCA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比较权值即可。</a:t>
                </a: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52B390D-EC13-323B-BAEF-F014C222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37" y="1667654"/>
                <a:ext cx="10515600" cy="4783072"/>
              </a:xfrm>
              <a:prstGeom prst="rect">
                <a:avLst/>
              </a:prstGeom>
              <a:blipFill>
                <a:blip r:embed="rId4"/>
                <a:stretch>
                  <a:fillRect l="-406" t="-1276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87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0" y="719694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J</a:t>
            </a:r>
            <a:r>
              <a:rPr kumimoji="1" lang="en-US" altLang="zh-CN" dirty="0"/>
              <a:t> H F D B G I E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52B390D-EC13-323B-BAEF-F014C222403D}"/>
              </a:ext>
            </a:extLst>
          </p:cNvPr>
          <p:cNvSpPr txBox="1">
            <a:spLocks/>
          </p:cNvSpPr>
          <p:nvPr/>
        </p:nvSpPr>
        <p:spPr>
          <a:xfrm>
            <a:off x="894537" y="1667654"/>
            <a:ext cx="10515600" cy="47830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00BF80"/>
                </a:solidFill>
                <a:latin typeface="HarmonyOS Sans SC" pitchFamily="2" charset="-122"/>
                <a:ea typeface="HarmonyOS Sans SC" pitchFamily="2" charset="-122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题意：</a:t>
            </a:r>
            <a:endParaRPr lang="en-US" altLang="zh-CN" sz="1800" dirty="0"/>
          </a:p>
          <a:p>
            <a:pPr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给定一个城市有若干十字路口，右转需要等红灯，直行、左转和掉头都需要，求起点到终点最少等几次红灯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把每条路看做点，十字路口处连边，形成一个边权为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0/1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的有向图。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最简单的做法是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dijkstra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求最短路。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也可以用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BFS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解决，注意用一个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deque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维护队列。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没有刻意卡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spfa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83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279882" y="729865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H</a:t>
            </a:r>
            <a:r>
              <a:rPr kumimoji="1" lang="en-US" altLang="zh-CN" dirty="0"/>
              <a:t> F D B G I 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52B390D-EC13-323B-BAEF-F014C2224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37" y="1667654"/>
                <a:ext cx="10515600" cy="478307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800" b="0" i="0" kern="1200">
                    <a:solidFill>
                      <a:srgbClr val="00BF80"/>
                    </a:solidFill>
                    <a:latin typeface="HarmonyOS Sans SC" pitchFamily="2" charset="-122"/>
                    <a:ea typeface="HarmonyOS Sans SC" pitchFamily="2" charset="-122"/>
                    <a:cs typeface="+mj-cs"/>
                  </a:defRPr>
                </a:lvl1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/>
                  <a:t>题意：</a:t>
                </a:r>
                <a:endParaRPr lang="en-US" altLang="zh-CN" sz="1800" dirty="0"/>
              </a:p>
              <a:p>
                <a:r>
                  <a:rPr lang="zh-CN" altLang="en-US" sz="1800" dirty="0"/>
                  <a:t>    给出长度为</a:t>
                </a:r>
                <a:r>
                  <a:rPr lang="en-US" altLang="zh-CN" sz="1800" dirty="0"/>
                  <a:t>n</a:t>
                </a:r>
                <a:r>
                  <a:rPr lang="zh-CN" altLang="en-US" sz="1800" dirty="0"/>
                  <a:t>的小写字符串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和</a:t>
                </a:r>
                <a:r>
                  <a:rPr lang="en-US" altLang="zh-CN" sz="1800" dirty="0"/>
                  <a:t>k</a:t>
                </a:r>
                <a:r>
                  <a:rPr lang="zh-CN" altLang="en-US" sz="1800" dirty="0"/>
                  <a:t>个长度为</a:t>
                </a:r>
                <a:r>
                  <a:rPr lang="en-US" altLang="zh-CN" sz="1800" dirty="0"/>
                  <a:t>m</a:t>
                </a:r>
                <a:r>
                  <a:rPr lang="zh-CN" altLang="en-US" sz="1800" dirty="0"/>
                  <a:t>的小写字符串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dirty="0"/>
                  <a:t>的每个位置拥有统一的权值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800" dirty="0"/>
                  <a:t>，对于每个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求最大和区间满足该区间构成的字符串是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的子串（空区间合法）。</a:t>
                </a:r>
                <a:endParaRPr lang="en-US" altLang="zh-CN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00BF80"/>
                  </a:solidFill>
                  <a:ea typeface="HarmonyOS Sans SC" pitchFamily="2" charset="-122"/>
                  <a:cs typeface="+mj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题解：我们可以将问题进行转化，相当于对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的每个位置求出它作为结束位置在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中的最长子串长度，然后在该区间求最大子段和，所有位置的最大值即为答案。对于每个位置的最长子串，可以对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建后缀自动机，然后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从左往右在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的后缀自动机上转移，如果当前节点无法转移跳至父亲节点，最后无法转移则长度为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，转移成功则为转移前节点的最大长度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+1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52B390D-EC13-323B-BAEF-F014C2224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37" y="1667654"/>
                <a:ext cx="10515600" cy="4783072"/>
              </a:xfrm>
              <a:prstGeom prst="rect">
                <a:avLst/>
              </a:prstGeom>
              <a:blipFill>
                <a:blip r:embed="rId4"/>
                <a:stretch>
                  <a:fillRect l="-406" t="-1276" r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89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形状, 圆圈&#10;&#10;描述已自动生成">
            <a:extLst>
              <a:ext uri="{FF2B5EF4-FFF2-40B4-BE49-F238E27FC236}">
                <a16:creationId xmlns:a16="http://schemas.microsoft.com/office/drawing/2014/main" id="{65FDDD70-3B9F-A0CB-F5A0-8489DD1C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07274"/>
            <a:ext cx="624840" cy="624840"/>
          </a:xfrm>
          <a:prstGeom prst="rect">
            <a:avLst/>
          </a:prstGeom>
        </p:spPr>
      </p:pic>
      <p:pic>
        <p:nvPicPr>
          <p:cNvPr id="3" name="图片 2" descr="形状, 圆圈&#10;&#10;描述已自动生成">
            <a:extLst>
              <a:ext uri="{FF2B5EF4-FFF2-40B4-BE49-F238E27FC236}">
                <a16:creationId xmlns:a16="http://schemas.microsoft.com/office/drawing/2014/main" id="{5317EB97-5DB6-C588-7DEB-A5BE7D60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478934"/>
            <a:ext cx="1188720" cy="11887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ABC42CE-438A-D2E5-C140-BCAE026D7034}"/>
              </a:ext>
            </a:extLst>
          </p:cNvPr>
          <p:cNvSpPr txBox="1">
            <a:spLocks/>
          </p:cNvSpPr>
          <p:nvPr/>
        </p:nvSpPr>
        <p:spPr>
          <a:xfrm>
            <a:off x="-708914" y="754429"/>
            <a:ext cx="10515600" cy="6377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>
                <a:solidFill>
                  <a:srgbClr val="00BF80"/>
                </a:solidFill>
                <a:latin typeface="HarmonyOS Sans SC Medium" pitchFamily="2" charset="-122"/>
                <a:ea typeface="HarmonyOS Sans SC Medium" pitchFamily="2" charset="-122"/>
                <a:cs typeface="+mj-cs"/>
              </a:defRPr>
            </a:lvl1pPr>
          </a:lstStyle>
          <a:p>
            <a:r>
              <a:rPr kumimoji="1" lang="en-US" altLang="zh-CN" sz="3200" dirty="0"/>
              <a:t>C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J</a:t>
            </a:r>
            <a:r>
              <a:rPr kumimoji="1" lang="en-US" altLang="zh-CN" dirty="0"/>
              <a:t> </a:t>
            </a:r>
            <a:r>
              <a:rPr kumimoji="1" lang="en-US" altLang="zh-CN" sz="3200" dirty="0"/>
              <a:t>H</a:t>
            </a:r>
            <a:r>
              <a:rPr kumimoji="1" lang="en-US" altLang="zh-CN" dirty="0"/>
              <a:t> </a:t>
            </a:r>
            <a:r>
              <a:rPr kumimoji="1" lang="en-US" altLang="zh-CN" sz="5400" dirty="0"/>
              <a:t>F</a:t>
            </a:r>
            <a:r>
              <a:rPr kumimoji="1" lang="en-US" altLang="zh-CN" dirty="0"/>
              <a:t> D B G I E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E4A9724-B8FC-DB78-865C-23622153C747}"/>
              </a:ext>
            </a:extLst>
          </p:cNvPr>
          <p:cNvSpPr txBox="1">
            <a:spLocks/>
          </p:cNvSpPr>
          <p:nvPr/>
        </p:nvSpPr>
        <p:spPr>
          <a:xfrm>
            <a:off x="894537" y="201480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题意：给定一个无向图，每次询问两点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x, y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，求是否存在一个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n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的排列，使得第一个元素为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x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，最后一个元素为</a:t>
            </a:r>
            <a:r>
              <a:rPr lang="en-US" altLang="zh-CN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y</a:t>
            </a:r>
            <a:r>
              <a:rPr lang="zh-CN" altLang="en-US" sz="1800" dirty="0">
                <a:solidFill>
                  <a:srgbClr val="00BF80"/>
                </a:solidFill>
                <a:ea typeface="HarmonyOS Sans SC" pitchFamily="2" charset="-122"/>
                <a:cs typeface="+mj-cs"/>
              </a:rPr>
              <a:t>，且排列的任意一个前缀、任意一个后缀都连通。</a:t>
            </a:r>
            <a:endParaRPr lang="en-US" altLang="zh-CN" sz="18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pPr>
              <a:spcBef>
                <a:spcPct val="0"/>
              </a:spcBef>
            </a:pPr>
            <a:endParaRPr lang="en-US" altLang="zh-CN" sz="1800" dirty="0">
              <a:solidFill>
                <a:srgbClr val="00BF80"/>
              </a:solidFill>
              <a:ea typeface="HarmonyOS Sans SC" pitchFamily="2" charset="-122"/>
              <a:cs typeface="+mj-cs"/>
            </a:endParaRPr>
          </a:p>
          <a:p>
            <a:r>
              <a:rPr lang="zh-CN" altLang="en-US" sz="1800" dirty="0"/>
              <a:t>该题意等价于询问是否存在一个以</a:t>
            </a:r>
            <a:r>
              <a:rPr lang="en-US" altLang="zh-CN" sz="1800" dirty="0"/>
              <a:t>x</a:t>
            </a:r>
            <a:r>
              <a:rPr lang="zh-CN" altLang="en-US" sz="1800" dirty="0"/>
              <a:t>、</a:t>
            </a:r>
            <a:r>
              <a:rPr lang="en-US" altLang="zh-CN" sz="1800" dirty="0"/>
              <a:t>y</a:t>
            </a:r>
            <a:r>
              <a:rPr lang="zh-CN" altLang="en-US" sz="1800" dirty="0"/>
              <a:t>为极点的双极定向。双极定向存在，当且仅当添加一条边</a:t>
            </a:r>
            <a:r>
              <a:rPr lang="en-US" altLang="zh-CN" sz="1800" dirty="0"/>
              <a:t>(x, y)</a:t>
            </a:r>
            <a:r>
              <a:rPr lang="zh-CN" altLang="en-US" sz="1800" dirty="0"/>
              <a:t>以后图是点双联通的。关于图的双极定向问题，可以自行查找资料了解。</a:t>
            </a:r>
          </a:p>
        </p:txBody>
      </p:sp>
    </p:spTree>
    <p:extLst>
      <p:ext uri="{BB962C8B-B14F-4D97-AF65-F5344CB8AC3E}">
        <p14:creationId xmlns:p14="http://schemas.microsoft.com/office/powerpoint/2010/main" val="185586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牛客竞赛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F80"/>
      </a:accent1>
      <a:accent2>
        <a:srgbClr val="FF7300"/>
      </a:accent2>
      <a:accent3>
        <a:srgbClr val="3280FF"/>
      </a:accent3>
      <a:accent4>
        <a:srgbClr val="FFC047"/>
      </a:accent4>
      <a:accent5>
        <a:srgbClr val="00BF80"/>
      </a:accent5>
      <a:accent6>
        <a:srgbClr val="00BF80"/>
      </a:accent6>
      <a:hlink>
        <a:srgbClr val="3280FF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2646</Words>
  <Application>Microsoft Office PowerPoint</Application>
  <PresentationFormat>宽屏</PresentationFormat>
  <Paragraphs>164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HarmonyOS Sans SC</vt:lpstr>
      <vt:lpstr>HarmonyOS Sans SC Light</vt:lpstr>
      <vt:lpstr>HarmonyOS Sans SC Medium</vt:lpstr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王 尼玛</cp:lastModifiedBy>
  <cp:revision>34</cp:revision>
  <dcterms:created xsi:type="dcterms:W3CDTF">2022-06-10T07:53:14Z</dcterms:created>
  <dcterms:modified xsi:type="dcterms:W3CDTF">2022-07-25T10:18:27Z</dcterms:modified>
</cp:coreProperties>
</file>